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96" r:id="rId2"/>
  </p:sldMasterIdLst>
  <p:notesMasterIdLst>
    <p:notesMasterId r:id="rId39"/>
  </p:notesMasterIdLst>
  <p:handoutMasterIdLst>
    <p:handoutMasterId r:id="rId40"/>
  </p:handoutMasterIdLst>
  <p:sldIdLst>
    <p:sldId id="256" r:id="rId3"/>
    <p:sldId id="261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9" r:id="rId16"/>
    <p:sldId id="280" r:id="rId17"/>
    <p:sldId id="281" r:id="rId18"/>
    <p:sldId id="278" r:id="rId19"/>
    <p:sldId id="282" r:id="rId20"/>
    <p:sldId id="283" r:id="rId21"/>
    <p:sldId id="262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63" r:id="rId33"/>
    <p:sldId id="294" r:id="rId34"/>
    <p:sldId id="295" r:id="rId35"/>
    <p:sldId id="296" r:id="rId36"/>
    <p:sldId id="297" r:id="rId37"/>
    <p:sldId id="298" r:id="rId3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5" autoAdjust="0"/>
    <p:restoredTop sz="94679" autoAdjust="0"/>
  </p:normalViewPr>
  <p:slideViewPr>
    <p:cSldViewPr>
      <p:cViewPr varScale="1">
        <p:scale>
          <a:sx n="70" d="100"/>
          <a:sy n="70" d="100"/>
        </p:scale>
        <p:origin x="-130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DBCE35-0792-4F28-B92D-1F0CEB0BA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965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9D3F48-38D9-489D-95DE-F000BC285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6858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1A84108-304C-4284-AC8B-6128C36B0EB7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2BD0B-D48A-48D0-8B13-3ED262C96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225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40AACB4A-1D6A-43DB-A396-C0FE3E9B6E40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54182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D188CE73-5450-4B30-A89F-28855067E72F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425840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CC"/>
                </a:solidFill>
              </a:endParaRPr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04D5-A632-4AE7-A32C-1FC574EBC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1046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29DBE5CE-9D7D-4DDE-9BEB-B2E344250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018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23AEDADF-5832-499C-9936-5DB2394B9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529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140CA5E1-8B31-4451-90C8-2CB4740AA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811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32D00419-0E2C-4F1B-A9E8-C36512AA6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3460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07477797-EC1C-4ADA-9F31-67D0378C8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991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26D1AD79-D47E-4A97-ADDB-D656C8D92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9609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F9E39AAC-0882-4643-A316-911495671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19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D6F268EE-B025-4470-82E6-E615E96A21A3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316395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41261629-829D-405A-B253-C066A3CAD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4327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0C825178-81D0-43E6-A938-433867B72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1321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6604A60C-A6EF-499A-94E7-1C61487A4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1330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D8173163-DE94-4558-8BBF-C6DFC9C72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30260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BF33223F-657C-4274-86FE-65A2E803C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862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9A757AAA-1414-4674-861B-A8A1009E2C11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916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A8168B93-9767-4E03-8444-B3946B3D853E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8820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80809B6C-D4BF-4DCA-8989-78337E3B2BF3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63009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AA3380F7-19A6-423E-B5F2-1861FAA62253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5029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98D7079A-BC32-4667-9B5E-E1C5BE90B497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8562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B041EFA9-4EFB-4F8F-ABFA-F6FD44B06C84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16317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36EEA58C-99AF-4962-9374-9EBD8A4CB8DA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9836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24 July 2013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8 </a:t>
            </a:r>
            <a:r>
              <a:rPr lang="en-US" dirty="0"/>
              <a:t>- </a:t>
            </a:r>
            <a:fld id="{DC7749FB-6882-43FC-B099-68890853444F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8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2056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CC"/>
                </a:solidFill>
              </a:endParaRPr>
            </a:p>
          </p:txBody>
        </p: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CC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 Mar 2009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CC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CC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7 - </a:t>
            </a:r>
            <a:fld id="{3DC9D176-89C3-45FE-B80B-D619C09B0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9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architecture/start/glossary/community.cf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Lecture 8</a:t>
            </a:r>
            <a:br>
              <a:rPr lang="en-US" altLang="en-US" dirty="0" smtClean="0"/>
            </a:br>
            <a:r>
              <a:rPr lang="en-US" altLang="en-US" dirty="0" smtClean="0"/>
              <a:t>Software Architecture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CSCI 3350 - Software Engineering II</a:t>
            </a:r>
          </a:p>
          <a:p>
            <a:pPr eaLnBrk="1" hangingPunct="1"/>
            <a:r>
              <a:rPr lang="en-US" altLang="en-US" smtClean="0"/>
              <a:t>Fall 2014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F785DF5E-F02F-4317-9C8B-70A20B9B5830}" type="slidenum">
              <a:rPr lang="en-US" altLang="en-US" sz="1400" smtClean="0">
                <a:latin typeface="Arial" charset="0"/>
              </a:rPr>
              <a:pPr eaLnBrk="1" hangingPunct="1"/>
              <a:t>10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Presentation Logic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Human-computer interface</a:t>
            </a:r>
          </a:p>
          <a:p>
            <a:pPr lvl="1" eaLnBrk="1" hangingPunct="1"/>
            <a:r>
              <a:rPr lang="en-US" altLang="en-US" smtClean="0"/>
              <a:t>Accepting user input</a:t>
            </a:r>
          </a:p>
          <a:p>
            <a:pPr lvl="1" eaLnBrk="1" hangingPunct="1"/>
            <a:r>
              <a:rPr lang="en-US" altLang="en-US" smtClean="0"/>
              <a:t>Displaying information 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31019997-4C10-4FB2-83F8-D66F31411F5D}" type="slidenum">
              <a:rPr lang="en-US" altLang="en-US" sz="1400" smtClean="0">
                <a:latin typeface="Arial" charset="0"/>
              </a:rPr>
              <a:pPr eaLnBrk="1" hangingPunct="1"/>
              <a:t>11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Primary Hardware Components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 There are three primary hardware components</a:t>
            </a:r>
          </a:p>
          <a:p>
            <a:pPr lvl="1" eaLnBrk="1" hangingPunct="1"/>
            <a:r>
              <a:rPr lang="en-US" altLang="en-US" dirty="0" smtClean="0"/>
              <a:t>Client computer -  desktop, laptop, handheld, …</a:t>
            </a:r>
          </a:p>
          <a:p>
            <a:pPr lvl="1" eaLnBrk="1" hangingPunct="1"/>
            <a:r>
              <a:rPr lang="en-US" altLang="en-US" dirty="0" smtClean="0"/>
              <a:t>Servers – mainframe, minicomputer, microcomputer</a:t>
            </a:r>
          </a:p>
          <a:p>
            <a:pPr lvl="1" eaLnBrk="1" hangingPunct="1"/>
            <a:r>
              <a:rPr lang="en-US" altLang="en-US" dirty="0" smtClean="0"/>
              <a:t>The network connecting client to server – cell, …, broadband, high speed </a:t>
            </a:r>
            <a:r>
              <a:rPr lang="en-US" altLang="en-US" dirty="0" err="1" smtClean="0"/>
              <a:t>ethernet</a:t>
            </a:r>
            <a:r>
              <a:rPr lang="en-US" altLang="en-US" dirty="0" smtClean="0"/>
              <a:t>, T3, …</a:t>
            </a:r>
          </a:p>
          <a:p>
            <a:pPr eaLnBrk="1" hangingPunct="1"/>
            <a:r>
              <a:rPr lang="en-US" altLang="en-US" dirty="0" smtClean="0"/>
              <a:t>Nota </a:t>
            </a:r>
            <a:r>
              <a:rPr lang="en-US" altLang="en-US" dirty="0" err="1" smtClean="0"/>
              <a:t>Bene</a:t>
            </a:r>
            <a:r>
              <a:rPr lang="en-US" altLang="en-US" dirty="0" smtClean="0"/>
              <a:t> – This does not imply that the only possible architecture is client-server</a:t>
            </a:r>
          </a:p>
          <a:p>
            <a:pPr eaLnBrk="1" hangingPunct="1"/>
            <a:endParaRPr lang="en-US" altLang="en-US" dirty="0" smtClean="0"/>
          </a:p>
          <a:p>
            <a:pPr lvl="1" eaLnBrk="1" hangingPunct="1">
              <a:buFontTx/>
              <a:buNone/>
            </a:pPr>
            <a:r>
              <a:rPr lang="en-US" alt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B936ED4A-2D5F-4CA5-8336-F700CCC7EEA8}" type="slidenum">
              <a:rPr lang="en-US" altLang="en-US" sz="1400" smtClean="0">
                <a:latin typeface="Arial" charset="0"/>
              </a:rPr>
              <a:pPr eaLnBrk="1" hangingPunct="1"/>
              <a:t>12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Distribution of Software Functions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architecture style is determined by the ways in which the four software functions are distributed (organized) over the hardware </a:t>
            </a:r>
          </a:p>
          <a:p>
            <a:pPr lvl="1" eaLnBrk="1" hangingPunct="1"/>
            <a:r>
              <a:rPr lang="en-US" altLang="en-US" smtClean="0"/>
              <a:t>Sometimes called just architectures, architectural patterns, …</a:t>
            </a:r>
          </a:p>
          <a:p>
            <a:pPr eaLnBrk="1" hangingPunct="1"/>
            <a:r>
              <a:rPr lang="en-US" altLang="en-US" smtClean="0"/>
              <a:t>A particular style is chosen to satisfy the nonfunctional and pseudo requirements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31A5486A-1AE3-48F8-8E8A-D8082A3C4CB1}" type="slidenum">
              <a:rPr lang="en-US" altLang="en-US" sz="1400" smtClean="0">
                <a:latin typeface="Arial" charset="0"/>
              </a:rPr>
              <a:pPr eaLnBrk="1" hangingPunct="1"/>
              <a:t>13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Aside on Motivation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 According to the old saw</a:t>
            </a:r>
          </a:p>
          <a:p>
            <a:pPr lvl="1" eaLnBrk="1" hangingPunct="1"/>
            <a:r>
              <a:rPr lang="en-US" altLang="en-US" dirty="0" smtClean="0"/>
              <a:t>“Don’t reinvent the wheel”</a:t>
            </a:r>
          </a:p>
          <a:p>
            <a:pPr eaLnBrk="1" hangingPunct="1"/>
            <a:r>
              <a:rPr lang="en-US" altLang="en-US" dirty="0" smtClean="0"/>
              <a:t>Want to be able to leverage previous experience</a:t>
            </a:r>
          </a:p>
          <a:p>
            <a:pPr lvl="1" eaLnBrk="1" hangingPunct="1"/>
            <a:r>
              <a:rPr lang="en-US" altLang="en-US" dirty="0" smtClean="0"/>
              <a:t>Both our own, but more importantly</a:t>
            </a:r>
          </a:p>
          <a:p>
            <a:pPr lvl="1" eaLnBrk="1" hangingPunct="1"/>
            <a:r>
              <a:rPr lang="en-US" altLang="en-US" dirty="0" smtClean="0"/>
              <a:t>The experience of those who have gone before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Lecture 8 - </a:t>
            </a:r>
            <a:fld id="{62B0B165-623B-401F-AD91-F171AAC43BAE}" type="slidenum">
              <a:rPr lang="en-US" altLang="en-US" sz="1400" smtClean="0">
                <a:latin typeface="Arial" charset="0"/>
              </a:rPr>
              <a:pPr eaLnBrk="1" hangingPunct="1"/>
              <a:t>14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Analogy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To become a Chess Master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Learn the rules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Names of pieces, movements, board geometry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Learn the principles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Relative value of pieces, power of threats, strategic value of the center of the board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Study the games of the masters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These games contain patterns that must be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Understood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Memorized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Applied repeatedly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Lecture 8 - </a:t>
            </a:r>
            <a:fld id="{6ECC62A8-2039-44FF-AD3F-553105C85E83}" type="slidenum">
              <a:rPr lang="en-US" altLang="en-US" sz="1400" smtClean="0">
                <a:latin typeface="Arial" charset="0"/>
              </a:rPr>
              <a:pPr eaLnBrk="1" hangingPunct="1"/>
              <a:t>15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Analogy (continued)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To become a Software Design Master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Learn the rules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Language, algorithms, data structures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Learn the principles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Structured programming, o-o programming, generic programming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Study the designs of the masters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These designs contain patterns that must be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Understood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Memorized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Applied repeatedly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Lecture 8 - </a:t>
            </a:r>
            <a:fld id="{36B89F6E-A892-4047-88FF-B55404C80473}" type="slidenum">
              <a:rPr lang="en-US" altLang="en-US" sz="1400" smtClean="0">
                <a:latin typeface="Arial" charset="0"/>
              </a:rPr>
              <a:pPr eaLnBrk="1" hangingPunct="1"/>
              <a:t>16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Analogy (continued)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When applied at different levels of granularity for software development, gives rise to</a:t>
            </a:r>
          </a:p>
          <a:p>
            <a:pPr lvl="1" eaLnBrk="1" hangingPunct="1"/>
            <a:r>
              <a:rPr lang="en-US" altLang="en-US" dirty="0" smtClean="0"/>
              <a:t>Coding patterns – at the module level</a:t>
            </a:r>
          </a:p>
          <a:p>
            <a:pPr lvl="2" eaLnBrk="1" hangingPunct="1"/>
            <a:r>
              <a:rPr lang="en-US" altLang="en-US" dirty="0" smtClean="0"/>
              <a:t>Relevant during implementation workflow</a:t>
            </a:r>
          </a:p>
          <a:p>
            <a:pPr lvl="1" eaLnBrk="1" hangingPunct="1"/>
            <a:r>
              <a:rPr lang="en-US" altLang="en-US" dirty="0" smtClean="0"/>
              <a:t>Design patterns – at the subsystem level</a:t>
            </a:r>
          </a:p>
          <a:p>
            <a:pPr lvl="2" eaLnBrk="1" hangingPunct="1"/>
            <a:r>
              <a:rPr lang="en-US" altLang="en-US" dirty="0" smtClean="0"/>
              <a:t>Relevant during detailed design workflow</a:t>
            </a:r>
          </a:p>
          <a:p>
            <a:pPr lvl="1" eaLnBrk="1" hangingPunct="1"/>
            <a:r>
              <a:rPr lang="en-US" altLang="en-US" dirty="0" smtClean="0"/>
              <a:t>Architectural patterns (styles) – at the system level</a:t>
            </a:r>
          </a:p>
          <a:p>
            <a:pPr lvl="2" eaLnBrk="1" hangingPunct="1"/>
            <a:r>
              <a:rPr lang="en-US" altLang="en-US" dirty="0" smtClean="0"/>
              <a:t>Relevant during the top-level design workflow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Coding Patterns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You should have learned these during  </a:t>
            </a:r>
            <a:br>
              <a:rPr lang="en-US" altLang="en-US" dirty="0" smtClean="0"/>
            </a:br>
            <a:r>
              <a:rPr lang="en-US" altLang="en-US" dirty="0" smtClean="0"/>
              <a:t>CSCI 1250, 1260, 2210, 3230, 2910, …</a:t>
            </a:r>
          </a:p>
          <a:p>
            <a:r>
              <a:rPr lang="en-US" altLang="en-US" dirty="0" smtClean="0"/>
              <a:t>Examples</a:t>
            </a:r>
          </a:p>
          <a:p>
            <a:pPr lvl="1"/>
            <a:r>
              <a:rPr lang="en-US" altLang="en-US" dirty="0" smtClean="0"/>
              <a:t>Find max, min of an unsorted list</a:t>
            </a:r>
          </a:p>
          <a:p>
            <a:pPr lvl="1"/>
            <a:r>
              <a:rPr lang="en-US" altLang="en-US" dirty="0" smtClean="0"/>
              <a:t>Simple list sorting methods</a:t>
            </a:r>
          </a:p>
          <a:p>
            <a:pPr lvl="1"/>
            <a:r>
              <a:rPr lang="en-US" altLang="en-US" dirty="0" smtClean="0"/>
              <a:t>Simple list searching</a:t>
            </a:r>
          </a:p>
          <a:p>
            <a:pPr lvl="1"/>
            <a:r>
              <a:rPr lang="en-US" altLang="en-US" dirty="0" smtClean="0"/>
              <a:t>Read data from a flat file</a:t>
            </a:r>
          </a:p>
          <a:p>
            <a:pPr lvl="1"/>
            <a:r>
              <a:rPr lang="en-US" altLang="en-US" dirty="0" smtClean="0"/>
              <a:t>Walk a linked list, …</a:t>
            </a:r>
          </a:p>
          <a:p>
            <a:r>
              <a:rPr lang="en-US" altLang="en-US" dirty="0" smtClean="0"/>
              <a:t>Idiomatic (specific forms for each language)</a:t>
            </a:r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B5531ED1-A765-418C-A2E0-A162FC0B4277}" type="slidenum">
              <a:rPr lang="en-US" altLang="en-US" sz="1400" smtClean="0">
                <a:latin typeface="Arial" charset="0"/>
              </a:rPr>
              <a:pPr eaLnBrk="1" hangingPunct="1"/>
              <a:t>17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Exercise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Assign simple coding patterns to teams</a:t>
            </a:r>
          </a:p>
          <a:p>
            <a:pPr marL="457200" lvl="1" indent="0" algn="ctr">
              <a:buFontTx/>
              <a:buNone/>
            </a:pPr>
            <a:r>
              <a:rPr lang="en-US" altLang="en-US" sz="1800" smtClean="0"/>
              <a:t>( Ten Minutes)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048DCA41-297F-4649-8872-AC93D494AAA3}" type="slidenum">
              <a:rPr lang="en-US" altLang="en-US" sz="1400" smtClean="0">
                <a:latin typeface="Arial" charset="0"/>
              </a:rPr>
              <a:pPr eaLnBrk="1" hangingPunct="1"/>
              <a:t>18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Design Patterns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Subject of a separate lecture</a:t>
            </a:r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3C098B3A-E189-4ABB-A2C8-7D6A57748BE1}" type="slidenum">
              <a:rPr lang="en-US" altLang="en-US" sz="1400" smtClean="0">
                <a:latin typeface="Arial" charset="0"/>
              </a:rPr>
              <a:pPr eaLnBrk="1" hangingPunct="1"/>
              <a:t>19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87F296A4-705E-4BC2-BFF2-DDA3B4ABB82D}" type="slidenum">
              <a:rPr lang="en-US" altLang="en-US" sz="1400" smtClean="0">
                <a:latin typeface="Arial" charset="0"/>
              </a:rPr>
              <a:pPr eaLnBrk="1" hangingPunct="1"/>
              <a:t>2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Lecture Overview</a:t>
            </a:r>
          </a:p>
        </p:txBody>
      </p:sp>
      <p:sp>
        <p:nvSpPr>
          <p:cNvPr id="6150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Examine two categories of architecture</a:t>
            </a:r>
          </a:p>
          <a:p>
            <a:pPr lvl="1" eaLnBrk="1" hangingPunct="1"/>
            <a:r>
              <a:rPr lang="en-US" altLang="en-US" dirty="0" smtClean="0"/>
              <a:t>Independent Components</a:t>
            </a:r>
          </a:p>
          <a:p>
            <a:pPr lvl="1" eaLnBrk="1" hangingPunct="1"/>
            <a:r>
              <a:rPr lang="en-US" altLang="en-US" dirty="0" smtClean="0"/>
              <a:t>Dataflow Architectures</a:t>
            </a:r>
          </a:p>
          <a:p>
            <a:pPr eaLnBrk="1" hangingPunct="1"/>
            <a:r>
              <a:rPr lang="en-US" altLang="en-US" dirty="0" smtClean="0"/>
              <a:t>Most popular styles within 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BB40F796-F964-4883-83C9-1074FA637E89}" type="slidenum">
              <a:rPr lang="en-US" altLang="en-US" sz="1400" smtClean="0">
                <a:latin typeface="Arial" charset="0"/>
              </a:rPr>
              <a:pPr eaLnBrk="1" hangingPunct="1"/>
              <a:t>20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Architectural Styles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 We will divide architectural styles into two categories</a:t>
            </a:r>
          </a:p>
          <a:p>
            <a:pPr lvl="1" eaLnBrk="1" hangingPunct="1"/>
            <a:r>
              <a:rPr lang="en-US" altLang="en-US" dirty="0" smtClean="0"/>
              <a:t>Independent Components</a:t>
            </a:r>
          </a:p>
          <a:p>
            <a:pPr lvl="1" eaLnBrk="1" hangingPunct="1"/>
            <a:r>
              <a:rPr lang="en-US" altLang="en-US" dirty="0" smtClean="0"/>
              <a:t>Dataflow</a:t>
            </a:r>
          </a:p>
          <a:p>
            <a:pPr eaLnBrk="1" hangingPunct="1"/>
            <a:r>
              <a:rPr lang="en-US" altLang="en-US" dirty="0" smtClean="0"/>
              <a:t>Begin with Independent Components</a:t>
            </a:r>
          </a:p>
          <a:p>
            <a:pPr lvl="1" eaLnBrk="1" hangingPunct="1"/>
            <a:r>
              <a:rPr lang="en-US" altLang="en-US" dirty="0" smtClean="0"/>
              <a:t>Server</a:t>
            </a:r>
          </a:p>
          <a:p>
            <a:pPr lvl="1" eaLnBrk="1" hangingPunct="1"/>
            <a:r>
              <a:rPr lang="en-US" altLang="en-US" dirty="0" smtClean="0"/>
              <a:t>Client</a:t>
            </a:r>
          </a:p>
          <a:p>
            <a:pPr lvl="1" eaLnBrk="1" hangingPunct="1"/>
            <a:r>
              <a:rPr lang="en-US" altLang="en-US" dirty="0" smtClean="0"/>
              <a:t>Client Server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/>
              <a:t>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Server-Based Style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Server (mainframe) responsible  all four basic software functions</a:t>
            </a:r>
          </a:p>
          <a:p>
            <a:r>
              <a:rPr lang="en-US" altLang="en-US" dirty="0" smtClean="0"/>
              <a:t>Clients (in the role of simple terminals)</a:t>
            </a:r>
          </a:p>
          <a:p>
            <a:pPr lvl="1"/>
            <a:r>
              <a:rPr lang="en-US" altLang="en-US" dirty="0" smtClean="0"/>
              <a:t>Capture user inputs</a:t>
            </a:r>
          </a:p>
          <a:p>
            <a:pPr lvl="1"/>
            <a:r>
              <a:rPr lang="en-US" altLang="en-US" dirty="0" smtClean="0"/>
              <a:t>Pass to server for processing</a:t>
            </a:r>
          </a:p>
          <a:p>
            <a:pPr lvl="1"/>
            <a:r>
              <a:rPr lang="en-US" altLang="en-US" dirty="0" smtClean="0"/>
              <a:t>Accept instructions and data from the server for display 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3AA66B4F-59BA-4B40-9197-31E133C91584}" type="slidenum">
              <a:rPr lang="en-US" altLang="en-US" sz="1400" smtClean="0">
                <a:latin typeface="Arial" charset="0"/>
              </a:rPr>
              <a:pPr eaLnBrk="1" hangingPunct="1"/>
              <a:t>21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Server-Based Style (</a:t>
            </a:r>
            <a:r>
              <a:rPr lang="en-US" altLang="en-US" dirty="0" err="1" smtClean="0"/>
              <a:t>cont</a:t>
            </a:r>
            <a:r>
              <a:rPr lang="en-US" alt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All software is developed for a single platform</a:t>
            </a:r>
          </a:p>
          <a:p>
            <a:pPr lvl="1"/>
            <a:r>
              <a:rPr lang="en-US" dirty="0" smtClean="0"/>
              <a:t>All data is stored on a single platform</a:t>
            </a:r>
          </a:p>
          <a:p>
            <a:pPr lvl="1"/>
            <a:r>
              <a:rPr lang="en-US" dirty="0" smtClean="0"/>
              <a:t>Single point of control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As demand grows, servers become overloaded and response slows</a:t>
            </a:r>
          </a:p>
          <a:p>
            <a:pPr lvl="1"/>
            <a:r>
              <a:rPr lang="en-US" dirty="0" smtClean="0"/>
              <a:t>Upgrades come only in large increments and are expensive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22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5471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Client-Based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 (microcomputer) performs data storage function</a:t>
            </a:r>
          </a:p>
          <a:p>
            <a:r>
              <a:rPr lang="en-US" dirty="0" smtClean="0"/>
              <a:t>Client (microcomputer) performs presentation logic, application logic, and data access logic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23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2130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Client-Based Style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Cost effective for low levels of service 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Network overload in high demand situations</a:t>
            </a:r>
          </a:p>
          <a:p>
            <a:pPr lvl="2"/>
            <a:r>
              <a:rPr lang="en-US" dirty="0" smtClean="0"/>
              <a:t>All data must travel to client for processing</a:t>
            </a:r>
          </a:p>
          <a:p>
            <a:pPr lvl="1"/>
            <a:r>
              <a:rPr lang="en-US" dirty="0" smtClean="0"/>
              <a:t>Likewise clients become overloaded in high demand situations</a:t>
            </a:r>
          </a:p>
          <a:p>
            <a:pPr lvl="2"/>
            <a:r>
              <a:rPr lang="en-US" dirty="0" smtClean="0"/>
              <a:t>Examining all data </a:t>
            </a:r>
            <a:r>
              <a:rPr lang="en-US" dirty="0" smtClean="0"/>
              <a:t>records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24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7212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r>
              <a:rPr lang="en-US" dirty="0" smtClean="0"/>
              <a:t>Server (microcomputer → mainframe) performs data storage and data access logic </a:t>
            </a:r>
          </a:p>
          <a:p>
            <a:r>
              <a:rPr lang="en-US" dirty="0" smtClean="0"/>
              <a:t>Application logic shared on client and server</a:t>
            </a:r>
          </a:p>
          <a:p>
            <a:r>
              <a:rPr lang="en-US" dirty="0" smtClean="0"/>
              <a:t>Client(microcomputer) performs presentation logic </a:t>
            </a:r>
          </a:p>
          <a:p>
            <a:pPr lvl="1"/>
            <a:r>
              <a:rPr lang="en-US" dirty="0" smtClean="0"/>
              <a:t>Thick client – has most of application logic</a:t>
            </a:r>
          </a:p>
          <a:p>
            <a:pPr lvl="1"/>
            <a:r>
              <a:rPr lang="en-US" dirty="0" smtClean="0"/>
              <a:t>Thin client – has minimal application logic</a:t>
            </a:r>
          </a:p>
          <a:p>
            <a:r>
              <a:rPr lang="en-US" dirty="0" smtClean="0"/>
              <a:t>Sometimes referred to as two-tier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25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6346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Style (</a:t>
            </a:r>
            <a:r>
              <a:rPr lang="en-US" dirty="0" err="1" smtClean="0"/>
              <a:t>cont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Scales well with increasing demand – incremental upgrades</a:t>
            </a:r>
          </a:p>
          <a:p>
            <a:pPr lvl="1"/>
            <a:r>
              <a:rPr lang="en-US" dirty="0" smtClean="0"/>
              <a:t>Server functions spread over several servers means greater reliability</a:t>
            </a:r>
          </a:p>
          <a:p>
            <a:pPr lvl="1"/>
            <a:r>
              <a:rPr lang="en-US" dirty="0" smtClean="0"/>
              <a:t>Easy to clearly separate the implements of the different function </a:t>
            </a:r>
          </a:p>
          <a:p>
            <a:pPr lvl="1"/>
            <a:r>
              <a:rPr lang="en-US" dirty="0" smtClean="0"/>
              <a:t>Supports many different </a:t>
            </a:r>
            <a:r>
              <a:rPr lang="en-US" dirty="0" smtClean="0"/>
              <a:t>platforms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26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3522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Style (</a:t>
            </a:r>
            <a:r>
              <a:rPr lang="en-US" dirty="0" err="1" smtClean="0"/>
              <a:t>cont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Structural complexity – must be able to support multiple platforms</a:t>
            </a:r>
          </a:p>
          <a:p>
            <a:pPr lvl="2"/>
            <a:r>
              <a:rPr lang="en-US" dirty="0" smtClean="0"/>
              <a:t>Cost to support multiple platforms estimated at approximate 4  times an equivalent server style</a:t>
            </a:r>
          </a:p>
          <a:p>
            <a:pPr lvl="1"/>
            <a:r>
              <a:rPr lang="en-US" dirty="0" smtClean="0"/>
              <a:t>Maintenance / Updates more complex to support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27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18191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Multi-Tier Client-Server Style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Three-tier</a:t>
            </a:r>
          </a:p>
          <a:p>
            <a:pPr lvl="1"/>
            <a:r>
              <a:rPr lang="en-US" dirty="0" smtClean="0"/>
              <a:t>Database server (microcomputer → mainframe) performs data storage and data access logic</a:t>
            </a:r>
          </a:p>
          <a:p>
            <a:pPr lvl="1"/>
            <a:r>
              <a:rPr lang="en-US" dirty="0" smtClean="0"/>
              <a:t>Application server performs application logic</a:t>
            </a:r>
          </a:p>
          <a:p>
            <a:pPr lvl="1"/>
            <a:r>
              <a:rPr lang="en-US" dirty="0" smtClean="0"/>
              <a:t>Client performs presentation logic</a:t>
            </a:r>
          </a:p>
          <a:p>
            <a:r>
              <a:rPr lang="en-US" dirty="0" smtClean="0"/>
              <a:t>N-tier</a:t>
            </a:r>
          </a:p>
          <a:p>
            <a:pPr lvl="1"/>
            <a:r>
              <a:rPr lang="en-US" dirty="0" smtClean="0"/>
              <a:t>Similar to three-tier, but with multiple layers of application </a:t>
            </a:r>
            <a:r>
              <a:rPr lang="en-US" dirty="0" smtClean="0"/>
              <a:t>servers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28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5606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Multi-tier Style (</a:t>
            </a:r>
            <a:r>
              <a:rPr lang="en-US" dirty="0" err="1" smtClean="0"/>
              <a:t>cont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More scalable via load balancing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Increased network load to handle multiple paths </a:t>
            </a:r>
          </a:p>
          <a:p>
            <a:pPr lvl="1"/>
            <a:r>
              <a:rPr lang="en-US" dirty="0" smtClean="0"/>
              <a:t>Complex development and testing</a:t>
            </a:r>
          </a:p>
          <a:p>
            <a:pPr lvl="1"/>
            <a:r>
              <a:rPr lang="en-US" dirty="0" smtClean="0"/>
              <a:t>Maintenance / Updates more complex to support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29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8471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C9CBADFA-7245-4288-9382-6FC90E2998A2}" type="slidenum">
              <a:rPr lang="en-US" altLang="en-US" sz="1400" smtClean="0">
                <a:latin typeface="Arial" charset="0"/>
              </a:rPr>
              <a:pPr eaLnBrk="1" hangingPunct="1"/>
              <a:t>3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Software Architecture?</a:t>
            </a:r>
          </a:p>
        </p:txBody>
      </p:sp>
      <p:sp>
        <p:nvSpPr>
          <p:cNvPr id="6150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There is no universal definition </a:t>
            </a:r>
          </a:p>
          <a:p>
            <a:pPr lvl="1" eaLnBrk="1" hangingPunct="1">
              <a:defRPr/>
            </a:pPr>
            <a:r>
              <a:rPr lang="en-US" dirty="0" smtClean="0"/>
              <a:t>An effort by SEI at Carnegie Mellon identified more than 150 distinct </a:t>
            </a:r>
            <a:r>
              <a:rPr lang="en-US" dirty="0" smtClean="0">
                <a:hlinkClick r:id="rId2"/>
              </a:rPr>
              <a:t>definitions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smtClean="0"/>
              <a:t>Why might that be?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Objects Style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logical extension of object-oriented paradigm to </a:t>
            </a:r>
            <a:r>
              <a:rPr lang="en-US" dirty="0" smtClean="0"/>
              <a:t>client-server </a:t>
            </a:r>
            <a:r>
              <a:rPr lang="en-US" dirty="0" smtClean="0"/>
              <a:t>computing</a:t>
            </a:r>
          </a:p>
          <a:p>
            <a:r>
              <a:rPr lang="en-US" dirty="0" smtClean="0"/>
              <a:t>Three major players</a:t>
            </a:r>
          </a:p>
          <a:p>
            <a:pPr lvl="1"/>
            <a:r>
              <a:rPr lang="en-US" dirty="0" smtClean="0"/>
              <a:t>OMG – </a:t>
            </a:r>
            <a:r>
              <a:rPr lang="en-US" dirty="0" smtClean="0">
                <a:solidFill>
                  <a:srgbClr val="FF9900"/>
                </a:solidFill>
              </a:rPr>
              <a:t>C</a:t>
            </a:r>
            <a:r>
              <a:rPr lang="en-US" dirty="0" smtClean="0"/>
              <a:t>ommon </a:t>
            </a:r>
            <a:r>
              <a:rPr lang="en-US" dirty="0">
                <a:solidFill>
                  <a:srgbClr val="FF9900"/>
                </a:solidFill>
              </a:rPr>
              <a:t>O</a:t>
            </a:r>
            <a:r>
              <a:rPr lang="en-US" dirty="0" smtClean="0"/>
              <a:t>bject </a:t>
            </a:r>
            <a:r>
              <a:rPr lang="en-US" dirty="0">
                <a:solidFill>
                  <a:srgbClr val="FF9900"/>
                </a:solidFill>
              </a:rPr>
              <a:t>R</a:t>
            </a:r>
            <a:r>
              <a:rPr lang="en-US" dirty="0" smtClean="0"/>
              <a:t>equest </a:t>
            </a:r>
            <a:r>
              <a:rPr lang="en-US" dirty="0">
                <a:solidFill>
                  <a:srgbClr val="FF9900"/>
                </a:solidFill>
              </a:rPr>
              <a:t>B</a:t>
            </a:r>
            <a:r>
              <a:rPr lang="en-US" dirty="0" smtClean="0"/>
              <a:t>roker </a:t>
            </a:r>
            <a:r>
              <a:rPr lang="en-US" dirty="0" smtClean="0">
                <a:solidFill>
                  <a:srgbClr val="FF9900"/>
                </a:solidFill>
              </a:rPr>
              <a:t>A</a:t>
            </a:r>
            <a:r>
              <a:rPr lang="en-US" dirty="0" smtClean="0"/>
              <a:t>rchitecture</a:t>
            </a:r>
          </a:p>
          <a:p>
            <a:pPr lvl="1"/>
            <a:r>
              <a:rPr lang="en-US" dirty="0" smtClean="0"/>
              <a:t>Sun – Enterprise Java Beans / Java 2 Enterprise Edition</a:t>
            </a:r>
          </a:p>
          <a:p>
            <a:pPr lvl="1"/>
            <a:r>
              <a:rPr lang="en-US" dirty="0" smtClean="0"/>
              <a:t>Microsoft - .NET OLE, COM and </a:t>
            </a:r>
            <a:r>
              <a:rPr lang="en-US" dirty="0" smtClean="0"/>
              <a:t>DCOM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 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- 3350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8 - </a:t>
            </a:r>
            <a:fld id="{D6F268EE-B025-4470-82E6-E615E96A21A3}" type="slidenum">
              <a:rPr lang="en-US" smtClean="0"/>
              <a:pPr>
                <a:defRPr/>
              </a:pPr>
              <a:t>30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129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31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 </a:t>
            </a:r>
            <a:r>
              <a:rPr lang="en-US" altLang="en-US" dirty="0" err="1" smtClean="0"/>
              <a:t>Indep</a:t>
            </a:r>
            <a:r>
              <a:rPr lang="en-US" altLang="en-US" dirty="0" smtClean="0"/>
              <a:t>. Components Comparison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 smtClean="0"/>
              <a:t>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9418410"/>
              </p:ext>
            </p:extLst>
          </p:nvPr>
        </p:nvGraphicFramePr>
        <p:xfrm>
          <a:off x="1066800" y="2362200"/>
          <a:ext cx="71628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524000"/>
                <a:gridCol w="1447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Server-Based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Client-Server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Infrastructure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</a:t>
                      </a:r>
                      <a:r>
                        <a:rPr lang="en-US" baseline="0" dirty="0" smtClean="0"/>
                        <a:t> 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 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Interface Capabilities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Control &amp;</a:t>
                      </a:r>
                      <a:r>
                        <a:rPr lang="en-US" baseline="0" dirty="0" smtClean="0"/>
                        <a:t>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Scalability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32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Dataflow Architectures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Two primary type</a:t>
            </a:r>
          </a:p>
          <a:p>
            <a:pPr lvl="1" eaLnBrk="1" hangingPunct="1"/>
            <a:r>
              <a:rPr lang="en-US" altLang="en-US" dirty="0" smtClean="0"/>
              <a:t>Filters and Pipes</a:t>
            </a:r>
          </a:p>
          <a:p>
            <a:pPr lvl="1" eaLnBrk="1" hangingPunct="1"/>
            <a:r>
              <a:rPr lang="en-US" altLang="en-US" dirty="0" smtClean="0"/>
              <a:t>Batch sequential </a:t>
            </a:r>
          </a:p>
        </p:txBody>
      </p:sp>
    </p:spTree>
    <p:extLst>
      <p:ext uri="{BB962C8B-B14F-4D97-AF65-F5344CB8AC3E}">
        <p14:creationId xmlns:p14="http://schemas.microsoft.com/office/powerpoint/2010/main" xmlns="" val="34247570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33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Filters and Pipes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Processing elements (filters) accept streams as input and produce output streams</a:t>
            </a:r>
          </a:p>
          <a:p>
            <a:pPr eaLnBrk="1" hangingPunct="1"/>
            <a:r>
              <a:rPr lang="en-US" altLang="en-US" dirty="0" smtClean="0"/>
              <a:t>Processing elements are independent of one another</a:t>
            </a:r>
          </a:p>
          <a:p>
            <a:pPr eaLnBrk="1" hangingPunct="1"/>
            <a:r>
              <a:rPr lang="en-US" altLang="en-US" dirty="0" smtClean="0"/>
              <a:t>Pipes used to connect the output stream of one filter to the input stream of another filter </a:t>
            </a:r>
          </a:p>
          <a:p>
            <a:pPr eaLnBrk="1" hangingPunct="1"/>
            <a:r>
              <a:rPr lang="en-US" altLang="en-US" dirty="0" smtClean="0"/>
              <a:t>The </a:t>
            </a:r>
            <a:r>
              <a:rPr lang="en-US" altLang="en-US" dirty="0" smtClean="0"/>
              <a:t>heart of the Unix software development paradigm</a:t>
            </a:r>
          </a:p>
        </p:txBody>
      </p:sp>
    </p:spTree>
    <p:extLst>
      <p:ext uri="{BB962C8B-B14F-4D97-AF65-F5344CB8AC3E}">
        <p14:creationId xmlns:p14="http://schemas.microsoft.com/office/powerpoint/2010/main" xmlns="" val="1502749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34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Filters and Pipes (</a:t>
            </a:r>
            <a:r>
              <a:rPr lang="en-US" altLang="en-US" dirty="0" err="1" smtClean="0"/>
              <a:t>cont</a:t>
            </a:r>
            <a:r>
              <a:rPr lang="en-US" altLang="en-US" dirty="0" smtClean="0"/>
              <a:t>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Advantages</a:t>
            </a:r>
          </a:p>
          <a:p>
            <a:pPr lvl="1" eaLnBrk="1" hangingPunct="1"/>
            <a:r>
              <a:rPr lang="en-US" altLang="en-US" dirty="0"/>
              <a:t> </a:t>
            </a:r>
            <a:r>
              <a:rPr lang="en-US" altLang="en-US" dirty="0" smtClean="0"/>
              <a:t>Modularity</a:t>
            </a:r>
          </a:p>
          <a:p>
            <a:pPr lvl="1" eaLnBrk="1" hangingPunct="1"/>
            <a:r>
              <a:rPr lang="en-US" altLang="en-US" dirty="0" smtClean="0"/>
              <a:t>An versatile means of implementing process that are best modeled as a sequence of transformations</a:t>
            </a:r>
          </a:p>
          <a:p>
            <a:pPr lvl="1" eaLnBrk="1" hangingPunct="1"/>
            <a:r>
              <a:rPr lang="en-US" altLang="en-US" dirty="0" smtClean="0"/>
              <a:t>Useful model for serializing data from objects</a:t>
            </a:r>
          </a:p>
          <a:p>
            <a:pPr eaLnBrk="1" hangingPunct="1"/>
            <a:r>
              <a:rPr lang="en-US" altLang="en-US" dirty="0" smtClean="0"/>
              <a:t>Disadvantages</a:t>
            </a:r>
          </a:p>
          <a:p>
            <a:pPr lvl="1" eaLnBrk="1" hangingPunct="1"/>
            <a:r>
              <a:rPr lang="en-US" altLang="en-US" dirty="0" smtClean="0"/>
              <a:t>Some computations are not readily modeled sequence of transformations </a:t>
            </a:r>
          </a:p>
        </p:txBody>
      </p:sp>
    </p:spTree>
    <p:extLst>
      <p:ext uri="{BB962C8B-B14F-4D97-AF65-F5344CB8AC3E}">
        <p14:creationId xmlns:p14="http://schemas.microsoft.com/office/powerpoint/2010/main" xmlns="" val="24617750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35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Batch Sequential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Perhaps the oldest and most common style</a:t>
            </a:r>
          </a:p>
          <a:p>
            <a:pPr eaLnBrk="1" hangingPunct="1"/>
            <a:r>
              <a:rPr lang="en-US" altLang="en-US" dirty="0" smtClean="0"/>
              <a:t>Associated with Data Flow Analysis and Data Flow Diagrams </a:t>
            </a:r>
          </a:p>
        </p:txBody>
      </p:sp>
    </p:spTree>
    <p:extLst>
      <p:ext uri="{BB962C8B-B14F-4D97-AF65-F5344CB8AC3E}">
        <p14:creationId xmlns:p14="http://schemas.microsoft.com/office/powerpoint/2010/main" xmlns="" val="14324746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24 July 2013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FFCC"/>
                </a:solidFill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Lecture </a:t>
            </a:r>
            <a:r>
              <a:rPr lang="en-US" altLang="en-US" sz="1400" dirty="0" smtClean="0">
                <a:solidFill>
                  <a:srgbClr val="FFFFCC"/>
                </a:solidFill>
                <a:latin typeface="Arial" charset="0"/>
              </a:rPr>
              <a:t>8 </a:t>
            </a:r>
            <a:r>
              <a:rPr lang="en-US" altLang="en-US" sz="1400" dirty="0">
                <a:solidFill>
                  <a:srgbClr val="FFFFCC"/>
                </a:solidFill>
                <a:latin typeface="Arial" charset="0"/>
              </a:rPr>
              <a:t>- </a:t>
            </a:r>
            <a:fld id="{64DBA5FF-1D83-4E73-9B52-44FB12A4E0C0}" type="slidenum">
              <a:rPr lang="en-US" altLang="en-US" sz="1400">
                <a:solidFill>
                  <a:srgbClr val="FFFFCC"/>
                </a:solidFill>
                <a:latin typeface="Arial" charset="0"/>
              </a:rPr>
              <a:pPr algn="r" eaLnBrk="1" hangingPunct="1"/>
              <a:t>36</a:t>
            </a:fld>
            <a:endParaRPr lang="en-US" altLang="en-US" sz="1400" dirty="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Batch Sequential (</a:t>
            </a:r>
            <a:r>
              <a:rPr lang="en-US" altLang="en-US" dirty="0" err="1" smtClean="0"/>
              <a:t>cont</a:t>
            </a:r>
            <a:r>
              <a:rPr lang="en-US" altLang="en-US" dirty="0" smtClean="0"/>
              <a:t>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Advantages</a:t>
            </a:r>
          </a:p>
          <a:p>
            <a:pPr lvl="1" eaLnBrk="1" hangingPunct="1"/>
            <a:r>
              <a:rPr lang="en-US" altLang="en-US" dirty="0" smtClean="0"/>
              <a:t>For situations requiring an ordered set of transactions be processed on a unified dataset with the ability to “</a:t>
            </a:r>
            <a:r>
              <a:rPr lang="en-US" altLang="en-US" dirty="0" err="1" smtClean="0"/>
              <a:t>unprocess</a:t>
            </a:r>
            <a:r>
              <a:rPr lang="en-US" altLang="en-US" dirty="0" smtClean="0"/>
              <a:t>” if interrupted by external events</a:t>
            </a:r>
          </a:p>
          <a:p>
            <a:pPr eaLnBrk="1" hangingPunct="1"/>
            <a:r>
              <a:rPr lang="en-US" altLang="en-US" dirty="0" smtClean="0"/>
              <a:t>Disadvantages</a:t>
            </a:r>
          </a:p>
          <a:p>
            <a:pPr lvl="1" eaLnBrk="1" hangingPunct="1"/>
            <a:r>
              <a:rPr lang="en-US" altLang="en-US" dirty="0" smtClean="0"/>
              <a:t>Some computations are not readily modeled as dataflow </a:t>
            </a:r>
          </a:p>
        </p:txBody>
      </p:sp>
    </p:spTree>
    <p:extLst>
      <p:ext uri="{BB962C8B-B14F-4D97-AF65-F5344CB8AC3E}">
        <p14:creationId xmlns:p14="http://schemas.microsoft.com/office/powerpoint/2010/main" xmlns="" val="173408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66DC7866-0003-420D-9A16-A1A43F3566CE}" type="slidenum">
              <a:rPr lang="en-US" altLang="en-US" sz="1400" smtClean="0">
                <a:latin typeface="Arial" charset="0"/>
              </a:rPr>
              <a:pPr eaLnBrk="1" hangingPunct="1"/>
              <a:t>4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Definition</a:t>
            </a:r>
          </a:p>
        </p:txBody>
      </p:sp>
      <p:sp>
        <p:nvSpPr>
          <p:cNvPr id="819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Software Architecture - the high-level structure or structures of the software system that show the software components, their interfaces, and the relationships among them</a:t>
            </a:r>
          </a:p>
          <a:p>
            <a:pPr lvl="1" eaLnBrk="1" hangingPunct="1"/>
            <a:r>
              <a:rPr lang="en-US" altLang="en-US" smtClean="0"/>
              <a:t>Must satisfy all system requirements:  functional, nonfunctional and pseudo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66989CF0-EAC1-43F5-80D8-1C7A929042FA}" type="slidenum">
              <a:rPr lang="en-US" altLang="en-US" sz="1400" smtClean="0">
                <a:latin typeface="Arial" charset="0"/>
              </a:rPr>
              <a:pPr eaLnBrk="1" hangingPunct="1"/>
              <a:t>5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Major Architectural Components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altLang="en-US" smtClean="0"/>
              <a:t>All systems consist of hardware and software</a:t>
            </a:r>
          </a:p>
          <a:p>
            <a:pPr eaLnBrk="1" hangingPunct="1"/>
            <a:r>
              <a:rPr lang="en-US" altLang="en-US" smtClean="0"/>
              <a:t>Software development consists of </a:t>
            </a:r>
          </a:p>
          <a:p>
            <a:pPr lvl="1" eaLnBrk="1" hangingPunct="1"/>
            <a:r>
              <a:rPr lang="en-US" altLang="en-US" smtClean="0"/>
              <a:t>Identifying the major software </a:t>
            </a:r>
          </a:p>
          <a:p>
            <a:pPr lvl="1" eaLnBrk="1" hangingPunct="1"/>
            <a:r>
              <a:rPr lang="en-US" altLang="en-US" smtClean="0"/>
              <a:t>Allocating those software components to the hardware components of the system</a:t>
            </a:r>
          </a:p>
          <a:p>
            <a:pPr eaLnBrk="1" hangingPunct="1"/>
            <a:r>
              <a:rPr lang="en-US" altLang="en-US" smtClean="0"/>
              <a:t> This allocation or mapping can be accomplished in a variety of ways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431CB688-1E27-451F-9AFA-36E934E33DE1}" type="slidenum">
              <a:rPr lang="en-US" altLang="en-US" sz="1400" smtClean="0">
                <a:latin typeface="Arial" charset="0"/>
              </a:rPr>
              <a:pPr eaLnBrk="1" hangingPunct="1"/>
              <a:t>6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Software Functions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 There are four basic software functions</a:t>
            </a:r>
          </a:p>
          <a:p>
            <a:pPr lvl="1" eaLnBrk="1" hangingPunct="1"/>
            <a:r>
              <a:rPr lang="en-US" altLang="en-US" dirty="0" smtClean="0"/>
              <a:t>Data storage</a:t>
            </a:r>
          </a:p>
          <a:p>
            <a:pPr lvl="1" eaLnBrk="1" hangingPunct="1"/>
            <a:r>
              <a:rPr lang="en-US" altLang="en-US" dirty="0" smtClean="0"/>
              <a:t>Data access logic</a:t>
            </a:r>
          </a:p>
          <a:p>
            <a:pPr lvl="1" eaLnBrk="1" hangingPunct="1"/>
            <a:r>
              <a:rPr lang="en-US" altLang="en-US" dirty="0" smtClean="0"/>
              <a:t>Problem Domain (application) logic</a:t>
            </a:r>
          </a:p>
          <a:p>
            <a:pPr lvl="1" eaLnBrk="1" hangingPunct="1"/>
            <a:r>
              <a:rPr lang="en-US" altLang="en-US" dirty="0" smtClean="0"/>
              <a:t>Presentation logic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4D8D5FC9-2A14-4DE9-BF8D-BE936F2B1740}" type="slidenum">
              <a:rPr lang="en-US" altLang="en-US" sz="1400" smtClean="0">
                <a:latin typeface="Arial" charset="0"/>
              </a:rPr>
              <a:pPr eaLnBrk="1" hangingPunct="1"/>
              <a:t>7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Data Storage Functionality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Most application require data persistence from one execution session to another</a:t>
            </a:r>
          </a:p>
          <a:p>
            <a:pPr eaLnBrk="1" hangingPunct="1"/>
            <a:r>
              <a:rPr lang="en-US" altLang="en-US" smtClean="0"/>
              <a:t>May range from</a:t>
            </a:r>
          </a:p>
          <a:p>
            <a:pPr lvl="1" eaLnBrk="1" hangingPunct="1"/>
            <a:r>
              <a:rPr lang="en-US" altLang="en-US" smtClean="0"/>
              <a:t>Simple unstructured text file</a:t>
            </a:r>
          </a:p>
          <a:p>
            <a:pPr lvl="1" eaLnBrk="1" hangingPunct="1"/>
            <a:r>
              <a:rPr lang="en-US" altLang="en-US" smtClean="0"/>
              <a:t>Structured text file</a:t>
            </a:r>
          </a:p>
          <a:p>
            <a:pPr lvl="1" eaLnBrk="1" hangingPunct="1"/>
            <a:r>
              <a:rPr lang="en-US" altLang="en-US" smtClean="0"/>
              <a:t>Relational database</a:t>
            </a:r>
          </a:p>
          <a:p>
            <a:pPr lvl="1" eaLnBrk="1" hangingPunct="1"/>
            <a:r>
              <a:rPr lang="en-US" altLang="en-US" smtClean="0"/>
              <a:t>Object-oriented database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007D0BCD-EF7C-4B6B-AE99-D564BD5B34D6}" type="slidenum">
              <a:rPr lang="en-US" altLang="en-US" sz="1400" smtClean="0">
                <a:latin typeface="Arial" charset="0"/>
              </a:rPr>
              <a:pPr eaLnBrk="1" hangingPunct="1"/>
              <a:t>8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Data Access Logic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Consists of the processing necessary to access the persistent data</a:t>
            </a:r>
          </a:p>
          <a:p>
            <a:pPr eaLnBrk="1" hangingPunct="1">
              <a:defRPr/>
            </a:pPr>
            <a:r>
              <a:rPr lang="en-US" dirty="0" smtClean="0"/>
              <a:t>May range from</a:t>
            </a:r>
          </a:p>
          <a:p>
            <a:pPr lvl="1" eaLnBrk="1" hangingPunct="1">
              <a:defRPr/>
            </a:pPr>
            <a:r>
              <a:rPr lang="en-US" dirty="0" smtClean="0"/>
              <a:t>Simple “reads”</a:t>
            </a:r>
          </a:p>
          <a:p>
            <a:pPr lvl="1" eaLnBrk="1" hangingPunct="1">
              <a:defRPr/>
            </a:pPr>
            <a:r>
              <a:rPr lang="en-US" dirty="0" smtClean="0"/>
              <a:t>Complex structured “reads”</a:t>
            </a:r>
          </a:p>
          <a:p>
            <a:pPr lvl="1" eaLnBrk="1" hangingPunct="1">
              <a:defRPr/>
            </a:pPr>
            <a:r>
              <a:rPr lang="en-US" dirty="0" smtClean="0"/>
              <a:t>SQL queries</a:t>
            </a:r>
          </a:p>
          <a:p>
            <a:pPr marL="457200" lvl="1" indent="0" eaLnBrk="1" hangingPunct="1">
              <a:buFontTx/>
              <a:buNone/>
              <a:defRPr/>
            </a:pPr>
            <a:endParaRPr lang="en-US" dirty="0" smtClean="0"/>
          </a:p>
          <a:p>
            <a:pPr lvl="1" eaLnBrk="1" hangingPunct="1">
              <a:buFontTx/>
              <a:buNone/>
              <a:defRPr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24 July 2013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smtClean="0">
                <a:latin typeface="Arial" charset="0"/>
              </a:rPr>
              <a:t>CSCI - 3350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400" dirty="0" smtClean="0">
                <a:latin typeface="Arial" charset="0"/>
              </a:rPr>
              <a:t>Lecture 8 - </a:t>
            </a:r>
            <a:fld id="{93DB917A-5764-4E1E-ABCC-EA6B54488F4C}" type="slidenum">
              <a:rPr lang="en-US" altLang="en-US" sz="1400" smtClean="0">
                <a:latin typeface="Arial" charset="0"/>
              </a:rPr>
              <a:pPr eaLnBrk="1" hangingPunct="1"/>
              <a:t>9</a:t>
            </a:fld>
            <a:r>
              <a:rPr lang="en-US" altLang="en-US" sz="1400" dirty="0" smtClean="0">
                <a:latin typeface="Arial" charset="0"/>
              </a:rPr>
              <a:t> 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Problem Domain Logic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The logic documented in the functional requirements</a:t>
            </a:r>
          </a:p>
          <a:p>
            <a:pPr eaLnBrk="1" hangingPunct="1"/>
            <a:r>
              <a:rPr lang="en-US" altLang="en-US" smtClean="0"/>
              <a:t>As captured by the</a:t>
            </a:r>
          </a:p>
          <a:p>
            <a:pPr lvl="1" eaLnBrk="1" hangingPunct="1"/>
            <a:r>
              <a:rPr lang="en-US" altLang="en-US" smtClean="0"/>
              <a:t>Use cases</a:t>
            </a:r>
          </a:p>
          <a:p>
            <a:pPr lvl="1" eaLnBrk="1" hangingPunct="1"/>
            <a:r>
              <a:rPr lang="en-US" altLang="en-US" smtClean="0"/>
              <a:t>Sequence diagrams</a:t>
            </a:r>
          </a:p>
          <a:p>
            <a:pPr lvl="1" eaLnBrk="1" hangingPunct="1"/>
            <a:r>
              <a:rPr lang="en-US" altLang="en-US" smtClean="0"/>
              <a:t>State machine diagrams</a:t>
            </a:r>
          </a:p>
          <a:p>
            <a:pPr lvl="1" eaLnBrk="1" hangingPunct="1"/>
            <a:r>
              <a:rPr lang="en-US" altLang="en-US" smtClean="0"/>
              <a:t>… Other UML diagrams as required</a:t>
            </a:r>
          </a:p>
          <a:p>
            <a:pPr lvl="1" eaLnBrk="1" hangingPunct="1"/>
            <a:endParaRPr lang="en-US" altLang="en-US" smtClean="0"/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2770</TotalTime>
  <Words>1523</Words>
  <Application>Microsoft Office PowerPoint</Application>
  <PresentationFormat>On-screen Show (4:3)</PresentationFormat>
  <Paragraphs>356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Fireball</vt:lpstr>
      <vt:lpstr>1_Fireball</vt:lpstr>
      <vt:lpstr>Lecture 8 Software Architecture</vt:lpstr>
      <vt:lpstr>Lecture Overview</vt:lpstr>
      <vt:lpstr>What Is Software Architecture?</vt:lpstr>
      <vt:lpstr>Definition</vt:lpstr>
      <vt:lpstr>Major Architectural Components</vt:lpstr>
      <vt:lpstr>Basic Software Functions</vt:lpstr>
      <vt:lpstr>Data Storage Functionality</vt:lpstr>
      <vt:lpstr>Data Access Logic</vt:lpstr>
      <vt:lpstr>Problem Domain Logic</vt:lpstr>
      <vt:lpstr>Presentation Logic</vt:lpstr>
      <vt:lpstr>Primary Hardware Components</vt:lpstr>
      <vt:lpstr>Distribution of Software Functions</vt:lpstr>
      <vt:lpstr>Aside on Motivation</vt:lpstr>
      <vt:lpstr>An Analogy</vt:lpstr>
      <vt:lpstr>An Analogy (continued)</vt:lpstr>
      <vt:lpstr>An Analogy (continued)</vt:lpstr>
      <vt:lpstr>Coding Patterns</vt:lpstr>
      <vt:lpstr>Class Exercise</vt:lpstr>
      <vt:lpstr>Design Patterns </vt:lpstr>
      <vt:lpstr>Architectural Styles</vt:lpstr>
      <vt:lpstr>Server-Based Style</vt:lpstr>
      <vt:lpstr>Server-Based Style (cont)</vt:lpstr>
      <vt:lpstr>Client-Based Style</vt:lpstr>
      <vt:lpstr>Client-Based Style (cont)</vt:lpstr>
      <vt:lpstr>Client-Server Style</vt:lpstr>
      <vt:lpstr>Client-Server Style (cont) </vt:lpstr>
      <vt:lpstr>Client-Server Style (cont) </vt:lpstr>
      <vt:lpstr>Multi-Tier Client-Server Style  </vt:lpstr>
      <vt:lpstr>Multi-tier Style (cont) </vt:lpstr>
      <vt:lpstr>Distributed Objects Style  </vt:lpstr>
      <vt:lpstr> Indep. Components Comparison</vt:lpstr>
      <vt:lpstr>Dataflow Architectures</vt:lpstr>
      <vt:lpstr>Filters and Pipes</vt:lpstr>
      <vt:lpstr>Filters and Pipes (cont)</vt:lpstr>
      <vt:lpstr>Batch Sequential</vt:lpstr>
      <vt:lpstr>Batch Sequential (cont)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admin</cp:lastModifiedBy>
  <cp:revision>91</cp:revision>
  <cp:lastPrinted>1601-01-01T00:00:00Z</cp:lastPrinted>
  <dcterms:created xsi:type="dcterms:W3CDTF">2003-01-26T23:29:36Z</dcterms:created>
  <dcterms:modified xsi:type="dcterms:W3CDTF">2014-10-08T12:40:48Z</dcterms:modified>
</cp:coreProperties>
</file>